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3" r:id="rId7"/>
    <p:sldId id="266" r:id="rId8"/>
    <p:sldId id="267" r:id="rId9"/>
    <p:sldId id="269" r:id="rId10"/>
    <p:sldId id="264" r:id="rId11"/>
    <p:sldId id="261" r:id="rId12"/>
    <p:sldId id="262" r:id="rId13"/>
    <p:sldId id="265" r:id="rId14"/>
    <p:sldId id="268"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04" d="100"/>
          <a:sy n="104"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DeMuth" userId="d9673592-3ad1-489f-91d1-8f8ff760dd76" providerId="ADAL" clId="{0D7AA98E-6525-46DE-91B2-36EFE430FD4A}"/>
    <pc:docChg chg="modSld">
      <pc:chgData name="Scott DeMuth" userId="d9673592-3ad1-489f-91d1-8f8ff760dd76" providerId="ADAL" clId="{0D7AA98E-6525-46DE-91B2-36EFE430FD4A}" dt="2023-10-30T21:34:30.556" v="192" actId="20577"/>
      <pc:docMkLst>
        <pc:docMk/>
      </pc:docMkLst>
      <pc:sldChg chg="modSp mod">
        <pc:chgData name="Scott DeMuth" userId="d9673592-3ad1-489f-91d1-8f8ff760dd76" providerId="ADAL" clId="{0D7AA98E-6525-46DE-91B2-36EFE430FD4A}" dt="2023-10-30T21:34:30.556" v="192" actId="20577"/>
        <pc:sldMkLst>
          <pc:docMk/>
          <pc:sldMk cId="46664065" sldId="257"/>
        </pc:sldMkLst>
        <pc:spChg chg="mod">
          <ac:chgData name="Scott DeMuth" userId="d9673592-3ad1-489f-91d1-8f8ff760dd76" providerId="ADAL" clId="{0D7AA98E-6525-46DE-91B2-36EFE430FD4A}" dt="2023-10-30T21:34:30.556" v="192" actId="20577"/>
          <ac:spMkLst>
            <pc:docMk/>
            <pc:sldMk cId="46664065" sldId="257"/>
            <ac:spMk id="3" creationId="{1E4B866F-7D1F-059D-C2BD-E04E0EC0B8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B25C-4A26-5F43-5069-A52230AD85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559D45-8554-8382-4068-1192B349F4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3D42EE-564F-DF41-D07A-F3037AED0B58}"/>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5" name="Footer Placeholder 4">
            <a:extLst>
              <a:ext uri="{FF2B5EF4-FFF2-40B4-BE49-F238E27FC236}">
                <a16:creationId xmlns:a16="http://schemas.microsoft.com/office/drawing/2014/main" id="{F1DD23D6-290C-F0A4-FFC8-199D9EB7A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3698B-C14F-C8FB-3BB4-0195E5BEF261}"/>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104897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AB49-FA23-F649-18B1-530908C82A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50E7A3-4C84-ADC1-CA1E-28E5C9DA9F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A52450-C952-049F-75AE-B27599F4A843}"/>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5" name="Footer Placeholder 4">
            <a:extLst>
              <a:ext uri="{FF2B5EF4-FFF2-40B4-BE49-F238E27FC236}">
                <a16:creationId xmlns:a16="http://schemas.microsoft.com/office/drawing/2014/main" id="{3684F6AD-26B9-92C2-C94A-475F2234D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B6DE0-F753-B740-E5D3-293D77BCDE90}"/>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709558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B93E97-1C96-BA54-CF3C-755D27C5C1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E5E036-24FA-C78C-24AB-E43AD31481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56080-5D0C-F315-01DA-BD96BDE858A8}"/>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5" name="Footer Placeholder 4">
            <a:extLst>
              <a:ext uri="{FF2B5EF4-FFF2-40B4-BE49-F238E27FC236}">
                <a16:creationId xmlns:a16="http://schemas.microsoft.com/office/drawing/2014/main" id="{EB1D2684-E1B3-0F1D-3FF5-403AF9E4E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1527C4-9D1C-17C5-AE51-EABCA1DC5AFF}"/>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143989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FD792-E735-4261-37FD-7445EDA3A8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C2AE79-40F0-3EBB-7476-FD0B58AD66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F9AAB-8F03-DAA7-A606-BBE357152AE1}"/>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5" name="Footer Placeholder 4">
            <a:extLst>
              <a:ext uri="{FF2B5EF4-FFF2-40B4-BE49-F238E27FC236}">
                <a16:creationId xmlns:a16="http://schemas.microsoft.com/office/drawing/2014/main" id="{0F6C5AF3-879D-60C1-3D7E-8AA6768C4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2D282-172D-32DB-DF2F-C94B66912AE3}"/>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329638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1CC5D-0AC8-AF1B-EAD4-81051F5612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70387F-1468-3CC9-E61C-7F08D6BEAD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D4178F-2E92-62D3-EAE8-EEA31BC1E6E6}"/>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5" name="Footer Placeholder 4">
            <a:extLst>
              <a:ext uri="{FF2B5EF4-FFF2-40B4-BE49-F238E27FC236}">
                <a16:creationId xmlns:a16="http://schemas.microsoft.com/office/drawing/2014/main" id="{540AFE04-E51D-4F67-F13A-5238D392D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29178-BA92-CC79-5A4B-339FFEC4B1A1}"/>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200741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21CF9-8E2E-8D23-9273-DC530BC46B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2A70EA-290B-52B6-0000-01E60B17C7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2759E3-7512-9E39-5D8D-2995302BB4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23991B-E236-2BAC-2D77-B600C031CCBB}"/>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6" name="Footer Placeholder 5">
            <a:extLst>
              <a:ext uri="{FF2B5EF4-FFF2-40B4-BE49-F238E27FC236}">
                <a16:creationId xmlns:a16="http://schemas.microsoft.com/office/drawing/2014/main" id="{A3E6F67C-F774-136F-ADEB-6745774BC6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FE833A-2523-FEE9-A924-EA9E1DD06BA1}"/>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332853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6D72F-8DA2-3A41-B544-664B2DA2EA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ADF2-BD55-5290-D866-873FDB4A3E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3EB3D6-2FB2-8771-984A-89B0C6E01C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957302-EFE5-0E26-1198-652341C25F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927097-BC48-6F2D-3A89-4371598431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A29C36-A75A-58E4-64EE-0BAB62C598CB}"/>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8" name="Footer Placeholder 7">
            <a:extLst>
              <a:ext uri="{FF2B5EF4-FFF2-40B4-BE49-F238E27FC236}">
                <a16:creationId xmlns:a16="http://schemas.microsoft.com/office/drawing/2014/main" id="{7EA9C017-ABD5-266E-4637-041B55557A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0BDC08-155F-0625-D329-8C1565CC196E}"/>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387574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E3004-5799-FF03-16FA-D46AF661A1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DB0332-81F2-885C-33D2-A23101327897}"/>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4" name="Footer Placeholder 3">
            <a:extLst>
              <a:ext uri="{FF2B5EF4-FFF2-40B4-BE49-F238E27FC236}">
                <a16:creationId xmlns:a16="http://schemas.microsoft.com/office/drawing/2014/main" id="{3D953359-A4E5-07E4-EC32-FD23A06BBE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40632F-354B-4B34-13ED-D5121F157F5D}"/>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37449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17906B-16E4-F792-5436-B032A37B805A}"/>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3" name="Footer Placeholder 2">
            <a:extLst>
              <a:ext uri="{FF2B5EF4-FFF2-40B4-BE49-F238E27FC236}">
                <a16:creationId xmlns:a16="http://schemas.microsoft.com/office/drawing/2014/main" id="{2F00AA5D-B02E-4CB7-886F-D143FF783D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4EA2CB-A58B-46D5-358E-11D42E199C56}"/>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392356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C1899-77C2-055B-8FAD-B4506F28C7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0CCC7B-61A3-DE55-9F7E-032EADA01A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5B91DC-5A64-EA22-A178-0996489306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0AC095-6033-36B7-8391-976FCFEDA817}"/>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6" name="Footer Placeholder 5">
            <a:extLst>
              <a:ext uri="{FF2B5EF4-FFF2-40B4-BE49-F238E27FC236}">
                <a16:creationId xmlns:a16="http://schemas.microsoft.com/office/drawing/2014/main" id="{87D594A6-7B9D-8468-77F0-4D203483D4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06B29-68AB-5E75-B19B-98FBE4A3BB06}"/>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3924701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BC99-F8E3-0BF0-50ED-6B00B07ACA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1E1BFF-8D19-B1B5-40AE-23BC7F1318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562D5E-100C-5408-CDFD-9BEB6FF0C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6CBA4A-2061-3ABE-50E6-CB3775D324B5}"/>
              </a:ext>
            </a:extLst>
          </p:cNvPr>
          <p:cNvSpPr>
            <a:spLocks noGrp="1"/>
          </p:cNvSpPr>
          <p:nvPr>
            <p:ph type="dt" sz="half" idx="10"/>
          </p:nvPr>
        </p:nvSpPr>
        <p:spPr/>
        <p:txBody>
          <a:bodyPr/>
          <a:lstStyle/>
          <a:p>
            <a:fld id="{4AD8120F-1FFB-47B9-B628-A85A9C8BAFB3}" type="datetimeFigureOut">
              <a:rPr lang="en-US" smtClean="0"/>
              <a:t>10/30/2023</a:t>
            </a:fld>
            <a:endParaRPr lang="en-US"/>
          </a:p>
        </p:txBody>
      </p:sp>
      <p:sp>
        <p:nvSpPr>
          <p:cNvPr id="6" name="Footer Placeholder 5">
            <a:extLst>
              <a:ext uri="{FF2B5EF4-FFF2-40B4-BE49-F238E27FC236}">
                <a16:creationId xmlns:a16="http://schemas.microsoft.com/office/drawing/2014/main" id="{7F5CEAFA-1D13-804A-E5A2-4A6319C330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4D81A-D652-3C9D-3740-C48CCB44841F}"/>
              </a:ext>
            </a:extLst>
          </p:cNvPr>
          <p:cNvSpPr>
            <a:spLocks noGrp="1"/>
          </p:cNvSpPr>
          <p:nvPr>
            <p:ph type="sldNum" sz="quarter" idx="12"/>
          </p:nvPr>
        </p:nvSpPr>
        <p:spPr/>
        <p:txBody>
          <a:bodyPr/>
          <a:lstStyle/>
          <a:p>
            <a:fld id="{D413495C-4864-4F90-8609-FA709022D710}" type="slidenum">
              <a:rPr lang="en-US" smtClean="0"/>
              <a:t>‹#›</a:t>
            </a:fld>
            <a:endParaRPr lang="en-US"/>
          </a:p>
        </p:txBody>
      </p:sp>
    </p:spTree>
    <p:extLst>
      <p:ext uri="{BB962C8B-B14F-4D97-AF65-F5344CB8AC3E}">
        <p14:creationId xmlns:p14="http://schemas.microsoft.com/office/powerpoint/2010/main" val="253063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CA4489-BB0C-490B-581F-8EBBB0821F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337906-3BCD-CCCB-E681-87A8E0FDE3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A21AF7-9703-2A13-EA08-3FB50D2E73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8120F-1FFB-47B9-B628-A85A9C8BAFB3}" type="datetimeFigureOut">
              <a:rPr lang="en-US" smtClean="0"/>
              <a:t>10/30/2023</a:t>
            </a:fld>
            <a:endParaRPr lang="en-US"/>
          </a:p>
        </p:txBody>
      </p:sp>
      <p:sp>
        <p:nvSpPr>
          <p:cNvPr id="5" name="Footer Placeholder 4">
            <a:extLst>
              <a:ext uri="{FF2B5EF4-FFF2-40B4-BE49-F238E27FC236}">
                <a16:creationId xmlns:a16="http://schemas.microsoft.com/office/drawing/2014/main" id="{B38EB197-93F4-0FED-2E2B-1F57015511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97829E-4ABE-7769-8446-573D513E8E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3495C-4864-4F90-8609-FA709022D710}" type="slidenum">
              <a:rPr lang="en-US" smtClean="0"/>
              <a:t>‹#›</a:t>
            </a:fld>
            <a:endParaRPr lang="en-US"/>
          </a:p>
        </p:txBody>
      </p:sp>
    </p:spTree>
    <p:extLst>
      <p:ext uri="{BB962C8B-B14F-4D97-AF65-F5344CB8AC3E}">
        <p14:creationId xmlns:p14="http://schemas.microsoft.com/office/powerpoint/2010/main" val="4259414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B1738-1FBD-F28E-D509-B408A36D504C}"/>
              </a:ext>
            </a:extLst>
          </p:cNvPr>
          <p:cNvSpPr>
            <a:spLocks noGrp="1"/>
          </p:cNvSpPr>
          <p:nvPr>
            <p:ph type="ctrTitle"/>
          </p:nvPr>
        </p:nvSpPr>
        <p:spPr>
          <a:xfrm>
            <a:off x="1416326" y="1112424"/>
            <a:ext cx="9359348" cy="2387600"/>
          </a:xfrm>
        </p:spPr>
        <p:txBody>
          <a:bodyPr>
            <a:normAutofit fontScale="90000"/>
          </a:bodyPr>
          <a:lstStyle/>
          <a:p>
            <a:r>
              <a:rPr lang="en-US" sz="4400" u="sng" dirty="0"/>
              <a:t>New Illinois Law Impacts Temporary Services</a:t>
            </a:r>
            <a:br>
              <a:rPr lang="en-US" sz="4400" dirty="0"/>
            </a:br>
            <a:r>
              <a:rPr lang="en-US" sz="4400" dirty="0"/>
              <a:t>“Equal Pay for Equal Work”</a:t>
            </a:r>
            <a:br>
              <a:rPr lang="en-US" sz="4400" dirty="0"/>
            </a:br>
            <a:r>
              <a:rPr lang="en-US" sz="4400" dirty="0"/>
              <a:t>Summary Information 10/30/2023</a:t>
            </a:r>
          </a:p>
        </p:txBody>
      </p:sp>
      <p:sp>
        <p:nvSpPr>
          <p:cNvPr id="3" name="Subtitle 2">
            <a:extLst>
              <a:ext uri="{FF2B5EF4-FFF2-40B4-BE49-F238E27FC236}">
                <a16:creationId xmlns:a16="http://schemas.microsoft.com/office/drawing/2014/main" id="{643380A6-C3DC-95F2-B645-A5E534DFD297}"/>
              </a:ext>
            </a:extLst>
          </p:cNvPr>
          <p:cNvSpPr>
            <a:spLocks noGrp="1"/>
          </p:cNvSpPr>
          <p:nvPr>
            <p:ph type="subTitle" idx="1"/>
          </p:nvPr>
        </p:nvSpPr>
        <p:spPr>
          <a:xfrm>
            <a:off x="1524000" y="3602037"/>
            <a:ext cx="9144000" cy="2997546"/>
          </a:xfrm>
        </p:spPr>
        <p:txBody>
          <a:bodyPr>
            <a:normAutofit lnSpcReduction="10000"/>
          </a:bodyPr>
          <a:lstStyle/>
          <a:p>
            <a:endParaRPr lang="en-US" dirty="0"/>
          </a:p>
          <a:p>
            <a:endParaRPr lang="en-US" dirty="0"/>
          </a:p>
          <a:p>
            <a:endParaRPr lang="en-US" dirty="0"/>
          </a:p>
          <a:p>
            <a:endParaRPr lang="en-US" dirty="0"/>
          </a:p>
          <a:p>
            <a:pPr algn="l"/>
            <a:r>
              <a:rPr lang="en-US" sz="1800" dirty="0"/>
              <a:t>Note:  This is summary information only and cannot cover all aspects or potential effects of the legislation.  This is not legal advice.  It is recommended you seek professional counsel if you feel your business may be impacted.  Also note that, as of the date of this presentation, the Illinois Department of Labor has not yet published final rules and so the information provided in this presentation is subject to change.</a:t>
            </a:r>
          </a:p>
        </p:txBody>
      </p:sp>
    </p:spTree>
    <p:extLst>
      <p:ext uri="{BB962C8B-B14F-4D97-AF65-F5344CB8AC3E}">
        <p14:creationId xmlns:p14="http://schemas.microsoft.com/office/powerpoint/2010/main" val="514345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B222D-FD0E-F90D-3A2E-75DEEC43FA24}"/>
              </a:ext>
            </a:extLst>
          </p:cNvPr>
          <p:cNvSpPr>
            <a:spLocks noGrp="1"/>
          </p:cNvSpPr>
          <p:nvPr>
            <p:ph type="title"/>
          </p:nvPr>
        </p:nvSpPr>
        <p:spPr/>
        <p:txBody>
          <a:bodyPr/>
          <a:lstStyle/>
          <a:p>
            <a:r>
              <a:rPr lang="en-US" dirty="0"/>
              <a:t>Are there any penalties if I don’t comply?</a:t>
            </a:r>
          </a:p>
        </p:txBody>
      </p:sp>
      <p:sp>
        <p:nvSpPr>
          <p:cNvPr id="3" name="Content Placeholder 2">
            <a:extLst>
              <a:ext uri="{FF2B5EF4-FFF2-40B4-BE49-F238E27FC236}">
                <a16:creationId xmlns:a16="http://schemas.microsoft.com/office/drawing/2014/main" id="{9A20DAF0-8484-6ECF-549A-CD6D2B2D67E1}"/>
              </a:ext>
            </a:extLst>
          </p:cNvPr>
          <p:cNvSpPr>
            <a:spLocks noGrp="1"/>
          </p:cNvSpPr>
          <p:nvPr>
            <p:ph idx="1"/>
          </p:nvPr>
        </p:nvSpPr>
        <p:spPr/>
        <p:txBody>
          <a:bodyPr>
            <a:normAutofit lnSpcReduction="10000"/>
          </a:bodyPr>
          <a:lstStyle/>
          <a:p>
            <a:r>
              <a:rPr lang="en-US" dirty="0"/>
              <a:t>Yes, there are potential penalties and other issues to consider:</a:t>
            </a:r>
          </a:p>
          <a:p>
            <a:pPr lvl="1"/>
            <a:r>
              <a:rPr lang="en-US" dirty="0"/>
              <a:t>Grievances can be filed not only by the temporary workers, but by </a:t>
            </a:r>
            <a:r>
              <a:rPr lang="en-US" u="sng" dirty="0"/>
              <a:t>any</a:t>
            </a:r>
            <a:r>
              <a:rPr lang="en-US" dirty="0"/>
              <a:t> organization or entity that “monitors” worker safety and wage laws</a:t>
            </a:r>
          </a:p>
          <a:p>
            <a:pPr lvl="1"/>
            <a:r>
              <a:rPr lang="en-US" dirty="0"/>
              <a:t>The Illinois Department of Labor will issue a “Right to Sue” letter, notifying the temporary worker that an action may still be filed in civil court against a business </a:t>
            </a:r>
            <a:r>
              <a:rPr lang="en-US" i="1" dirty="0"/>
              <a:t>even if the state agency itself disagrees with the worker in a dispute or decides it doesn’t have jurisdiction over the matter</a:t>
            </a:r>
          </a:p>
          <a:p>
            <a:pPr lvl="1"/>
            <a:r>
              <a:rPr lang="en-US" dirty="0"/>
              <a:t>Penalties to businesses and staffing agencies for a first-time violation range from $100 up to $18,000(!).  </a:t>
            </a:r>
          </a:p>
          <a:p>
            <a:pPr lvl="2"/>
            <a:r>
              <a:rPr lang="en-US" dirty="0"/>
              <a:t>Every day of violation can be considered a separate violation</a:t>
            </a:r>
          </a:p>
          <a:p>
            <a:pPr lvl="1"/>
            <a:r>
              <a:rPr lang="en-US" dirty="0"/>
              <a:t>Important:  If a business client of a staffing agency does </a:t>
            </a:r>
            <a:r>
              <a:rPr lang="en-US" u="sng" dirty="0"/>
              <a:t>not</a:t>
            </a:r>
            <a:r>
              <a:rPr lang="en-US" dirty="0"/>
              <a:t> disclose job, wage and benefit information to the agency, that can actually be considered a violation of the law by the business </a:t>
            </a:r>
            <a:r>
              <a:rPr lang="en-US" i="1" dirty="0"/>
              <a:t>against the staffing agency</a:t>
            </a:r>
            <a:r>
              <a:rPr lang="en-US" dirty="0"/>
              <a:t>!</a:t>
            </a:r>
          </a:p>
        </p:txBody>
      </p:sp>
    </p:spTree>
    <p:extLst>
      <p:ext uri="{BB962C8B-B14F-4D97-AF65-F5344CB8AC3E}">
        <p14:creationId xmlns:p14="http://schemas.microsoft.com/office/powerpoint/2010/main" val="1464359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7000-CF76-24A4-902F-6480065DD5C3}"/>
              </a:ext>
            </a:extLst>
          </p:cNvPr>
          <p:cNvSpPr>
            <a:spLocks noGrp="1"/>
          </p:cNvSpPr>
          <p:nvPr>
            <p:ph type="title"/>
          </p:nvPr>
        </p:nvSpPr>
        <p:spPr/>
        <p:txBody>
          <a:bodyPr/>
          <a:lstStyle/>
          <a:p>
            <a:r>
              <a:rPr lang="en-US" dirty="0"/>
              <a:t>What else should I be doing?</a:t>
            </a:r>
          </a:p>
        </p:txBody>
      </p:sp>
      <p:sp>
        <p:nvSpPr>
          <p:cNvPr id="3" name="Content Placeholder 2">
            <a:extLst>
              <a:ext uri="{FF2B5EF4-FFF2-40B4-BE49-F238E27FC236}">
                <a16:creationId xmlns:a16="http://schemas.microsoft.com/office/drawing/2014/main" id="{6EA336B1-CBE4-8786-443F-F129198CC810}"/>
              </a:ext>
            </a:extLst>
          </p:cNvPr>
          <p:cNvSpPr>
            <a:spLocks noGrp="1"/>
          </p:cNvSpPr>
          <p:nvPr>
            <p:ph idx="1"/>
          </p:nvPr>
        </p:nvSpPr>
        <p:spPr>
          <a:xfrm>
            <a:off x="838200" y="1825625"/>
            <a:ext cx="10243930" cy="4351338"/>
          </a:xfrm>
        </p:spPr>
        <p:txBody>
          <a:bodyPr>
            <a:normAutofit/>
          </a:bodyPr>
          <a:lstStyle/>
          <a:p>
            <a:r>
              <a:rPr lang="en-US" dirty="0"/>
              <a:t>If you work with an agency to cover temporary staffing needs, you should consider or expect the following:</a:t>
            </a:r>
          </a:p>
          <a:p>
            <a:pPr lvl="1"/>
            <a:r>
              <a:rPr lang="en-US" dirty="0"/>
              <a:t>Negotiating and signing onto a “non-disclosure agreement” (NDA) with the staffing agency because you will likely have to provide any or all of the following information to the agency:</a:t>
            </a:r>
          </a:p>
          <a:p>
            <a:pPr lvl="2"/>
            <a:r>
              <a:rPr lang="en-US" dirty="0"/>
              <a:t>Job duties</a:t>
            </a:r>
          </a:p>
          <a:p>
            <a:pPr lvl="2"/>
            <a:r>
              <a:rPr lang="en-US" dirty="0"/>
              <a:t>Wages/rates of pay for positions </a:t>
            </a:r>
          </a:p>
          <a:p>
            <a:pPr lvl="2"/>
            <a:r>
              <a:rPr lang="en-US" dirty="0"/>
              <a:t>Benefits provided to your non-temporary employees</a:t>
            </a:r>
          </a:p>
          <a:p>
            <a:pPr lvl="2"/>
            <a:r>
              <a:rPr lang="en-US" dirty="0"/>
              <a:t>Worksite safety policies or procedures, hazards or incidents, what you’ve done to address them, and safety training needed </a:t>
            </a:r>
          </a:p>
          <a:p>
            <a:pPr lvl="2"/>
            <a:r>
              <a:rPr lang="en-US" dirty="0"/>
              <a:t>Notification of any labor dispute, strike or other labor-related issues</a:t>
            </a:r>
          </a:p>
          <a:p>
            <a:pPr lvl="2"/>
            <a:endParaRPr lang="en-US" dirty="0"/>
          </a:p>
          <a:p>
            <a:pPr lvl="2"/>
            <a:endParaRPr lang="en-US" dirty="0"/>
          </a:p>
        </p:txBody>
      </p:sp>
    </p:spTree>
    <p:extLst>
      <p:ext uri="{BB962C8B-B14F-4D97-AF65-F5344CB8AC3E}">
        <p14:creationId xmlns:p14="http://schemas.microsoft.com/office/powerpoint/2010/main" val="2732863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7000-CF76-24A4-902F-6480065DD5C3}"/>
              </a:ext>
            </a:extLst>
          </p:cNvPr>
          <p:cNvSpPr>
            <a:spLocks noGrp="1"/>
          </p:cNvSpPr>
          <p:nvPr>
            <p:ph type="title"/>
          </p:nvPr>
        </p:nvSpPr>
        <p:spPr/>
        <p:txBody>
          <a:bodyPr/>
          <a:lstStyle/>
          <a:p>
            <a:r>
              <a:rPr lang="en-US" dirty="0"/>
              <a:t>What else should I be doing?</a:t>
            </a:r>
          </a:p>
        </p:txBody>
      </p:sp>
      <p:sp>
        <p:nvSpPr>
          <p:cNvPr id="3" name="Content Placeholder 2">
            <a:extLst>
              <a:ext uri="{FF2B5EF4-FFF2-40B4-BE49-F238E27FC236}">
                <a16:creationId xmlns:a16="http://schemas.microsoft.com/office/drawing/2014/main" id="{6EA336B1-CBE4-8786-443F-F129198CC810}"/>
              </a:ext>
            </a:extLst>
          </p:cNvPr>
          <p:cNvSpPr>
            <a:spLocks noGrp="1"/>
          </p:cNvSpPr>
          <p:nvPr>
            <p:ph idx="1"/>
          </p:nvPr>
        </p:nvSpPr>
        <p:spPr>
          <a:xfrm>
            <a:off x="838200" y="1825625"/>
            <a:ext cx="9717157" cy="4351338"/>
          </a:xfrm>
        </p:spPr>
        <p:txBody>
          <a:bodyPr>
            <a:normAutofit/>
          </a:bodyPr>
          <a:lstStyle/>
          <a:p>
            <a:r>
              <a:rPr lang="en-US" dirty="0"/>
              <a:t>Due to the record-keeping requirements in the law, you will want to verify you can document items such as:</a:t>
            </a:r>
          </a:p>
          <a:p>
            <a:pPr lvl="1"/>
            <a:r>
              <a:rPr lang="en-US" dirty="0"/>
              <a:t>What you have disclosed to your staffing agency regarding safety, labor, wages, benefits and other aspects of compliance with this law</a:t>
            </a:r>
          </a:p>
          <a:p>
            <a:pPr lvl="1"/>
            <a:r>
              <a:rPr lang="en-US" dirty="0"/>
              <a:t>Any comparisons between a regular employee position and a temporary staffed position – by worker!</a:t>
            </a:r>
          </a:p>
          <a:p>
            <a:pPr lvl="1"/>
            <a:r>
              <a:rPr lang="en-US" dirty="0"/>
              <a:t>If you change a temporary worker’s position or job function, any reassessment of wages and benefits that may apply</a:t>
            </a:r>
          </a:p>
          <a:p>
            <a:pPr lvl="1"/>
            <a:r>
              <a:rPr lang="en-US" dirty="0"/>
              <a:t>Tracking of intermittent work assignments if a temporary worker leaves your business for a period of time but later returns within 12 months </a:t>
            </a:r>
          </a:p>
          <a:p>
            <a:pPr lvl="1"/>
            <a:r>
              <a:rPr lang="en-US" dirty="0"/>
              <a:t>Verification that the staffing agency is registered with the Illinois DOL</a:t>
            </a:r>
          </a:p>
          <a:p>
            <a:pPr lvl="1"/>
            <a:endParaRPr lang="en-US" dirty="0"/>
          </a:p>
          <a:p>
            <a:pPr lvl="2"/>
            <a:endParaRPr lang="en-US" dirty="0"/>
          </a:p>
          <a:p>
            <a:pPr lvl="2"/>
            <a:endParaRPr lang="en-US" dirty="0"/>
          </a:p>
        </p:txBody>
      </p:sp>
    </p:spTree>
    <p:extLst>
      <p:ext uri="{BB962C8B-B14F-4D97-AF65-F5344CB8AC3E}">
        <p14:creationId xmlns:p14="http://schemas.microsoft.com/office/powerpoint/2010/main" val="134014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7000-CF76-24A4-902F-6480065DD5C3}"/>
              </a:ext>
            </a:extLst>
          </p:cNvPr>
          <p:cNvSpPr>
            <a:spLocks noGrp="1"/>
          </p:cNvSpPr>
          <p:nvPr>
            <p:ph type="title"/>
          </p:nvPr>
        </p:nvSpPr>
        <p:spPr/>
        <p:txBody>
          <a:bodyPr/>
          <a:lstStyle/>
          <a:p>
            <a:r>
              <a:rPr lang="en-US" dirty="0"/>
              <a:t>What else should I be doing?</a:t>
            </a:r>
          </a:p>
        </p:txBody>
      </p:sp>
      <p:sp>
        <p:nvSpPr>
          <p:cNvPr id="3" name="Content Placeholder 2">
            <a:extLst>
              <a:ext uri="{FF2B5EF4-FFF2-40B4-BE49-F238E27FC236}">
                <a16:creationId xmlns:a16="http://schemas.microsoft.com/office/drawing/2014/main" id="{6EA336B1-CBE4-8786-443F-F129198CC810}"/>
              </a:ext>
            </a:extLst>
          </p:cNvPr>
          <p:cNvSpPr>
            <a:spLocks noGrp="1"/>
          </p:cNvSpPr>
          <p:nvPr>
            <p:ph idx="1"/>
          </p:nvPr>
        </p:nvSpPr>
        <p:spPr>
          <a:xfrm>
            <a:off x="838201" y="1825625"/>
            <a:ext cx="9518374" cy="4351338"/>
          </a:xfrm>
        </p:spPr>
        <p:txBody>
          <a:bodyPr>
            <a:normAutofit lnSpcReduction="10000"/>
          </a:bodyPr>
          <a:lstStyle/>
          <a:p>
            <a:r>
              <a:rPr lang="en-US" dirty="0"/>
              <a:t>Staffing agencies are looking to potentially make changes with respect to “on-boarding” fees that businesses often pay when a temporary worker is hired permanently</a:t>
            </a:r>
          </a:p>
          <a:p>
            <a:pPr lvl="1"/>
            <a:r>
              <a:rPr lang="en-US" dirty="0"/>
              <a:t>You may want to make a decision on hiring on a temporary worker given that comparable benefits would start at 90 calendar days, but this may be before the on-boarding fee charged by the agency reaches zero dollars based on hours on assignment</a:t>
            </a:r>
          </a:p>
          <a:p>
            <a:r>
              <a:rPr lang="en-US" dirty="0"/>
              <a:t>The new rules requires each temporary worker to receive regularly updated information regarding</a:t>
            </a:r>
          </a:p>
          <a:p>
            <a:pPr lvl="2"/>
            <a:r>
              <a:rPr lang="en-US" dirty="0"/>
              <a:t>The fee, if any, that would be charged for on-boarding that worker by the agency’s business client</a:t>
            </a:r>
          </a:p>
          <a:p>
            <a:pPr lvl="2"/>
            <a:r>
              <a:rPr lang="en-US" dirty="0"/>
              <a:t>The number of days remaining before any such fee becomes a “zero-charge” to the business for hiring the temporary worker</a:t>
            </a:r>
          </a:p>
          <a:p>
            <a:pPr marL="914400" lvl="2" indent="0">
              <a:buNone/>
            </a:pPr>
            <a:endParaRPr lang="en-US" dirty="0"/>
          </a:p>
          <a:p>
            <a:pPr lvl="2"/>
            <a:endParaRPr lang="en-US" dirty="0"/>
          </a:p>
        </p:txBody>
      </p:sp>
    </p:spTree>
    <p:extLst>
      <p:ext uri="{BB962C8B-B14F-4D97-AF65-F5344CB8AC3E}">
        <p14:creationId xmlns:p14="http://schemas.microsoft.com/office/powerpoint/2010/main" val="2093672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7000-CF76-24A4-902F-6480065DD5C3}"/>
              </a:ext>
            </a:extLst>
          </p:cNvPr>
          <p:cNvSpPr>
            <a:spLocks noGrp="1"/>
          </p:cNvSpPr>
          <p:nvPr>
            <p:ph type="title"/>
          </p:nvPr>
        </p:nvSpPr>
        <p:spPr/>
        <p:txBody>
          <a:bodyPr/>
          <a:lstStyle/>
          <a:p>
            <a:r>
              <a:rPr lang="en-US" dirty="0"/>
              <a:t>What else should I be doing?</a:t>
            </a:r>
          </a:p>
        </p:txBody>
      </p:sp>
      <p:sp>
        <p:nvSpPr>
          <p:cNvPr id="3" name="Content Placeholder 2">
            <a:extLst>
              <a:ext uri="{FF2B5EF4-FFF2-40B4-BE49-F238E27FC236}">
                <a16:creationId xmlns:a16="http://schemas.microsoft.com/office/drawing/2014/main" id="{6EA336B1-CBE4-8786-443F-F129198CC810}"/>
              </a:ext>
            </a:extLst>
          </p:cNvPr>
          <p:cNvSpPr>
            <a:spLocks noGrp="1"/>
          </p:cNvSpPr>
          <p:nvPr>
            <p:ph idx="1"/>
          </p:nvPr>
        </p:nvSpPr>
        <p:spPr>
          <a:xfrm>
            <a:off x="838200" y="1825625"/>
            <a:ext cx="10515600" cy="4436027"/>
          </a:xfrm>
        </p:spPr>
        <p:txBody>
          <a:bodyPr>
            <a:normAutofit/>
          </a:bodyPr>
          <a:lstStyle/>
          <a:p>
            <a:r>
              <a:rPr lang="en-US" dirty="0"/>
              <a:t>Staffing agencies are undoubtedly looking very carefully to determine future wages and benefits for their temporary workers</a:t>
            </a:r>
          </a:p>
          <a:p>
            <a:r>
              <a:rPr lang="en-US" dirty="0"/>
              <a:t>This will potentially create changes to existing rate schedules between the business and the agency</a:t>
            </a:r>
          </a:p>
          <a:p>
            <a:pPr lvl="1"/>
            <a:r>
              <a:rPr lang="en-US" dirty="0"/>
              <a:t>It is important to note that temporary workers </a:t>
            </a:r>
            <a:r>
              <a:rPr lang="en-US" i="1" dirty="0"/>
              <a:t>must be paid </a:t>
            </a:r>
            <a:r>
              <a:rPr lang="en-US" dirty="0"/>
              <a:t>for any time for safety-related training for an assignment</a:t>
            </a:r>
          </a:p>
          <a:p>
            <a:r>
              <a:rPr lang="en-US" dirty="0"/>
              <a:t>Note that nothing in the law </a:t>
            </a:r>
            <a:r>
              <a:rPr lang="en-US" u="sng" dirty="0"/>
              <a:t>requires</a:t>
            </a:r>
            <a:r>
              <a:rPr lang="en-US" dirty="0"/>
              <a:t> a business to hire a temporary worker after 90 days:  You must comply with the wage and benefit equivalency requirements going forward for that worker’s assignment - or end the worker’s assignment</a:t>
            </a:r>
          </a:p>
          <a:p>
            <a:pPr marL="914400" lvl="2" indent="0">
              <a:buNone/>
            </a:pPr>
            <a:endParaRPr lang="en-US" dirty="0"/>
          </a:p>
          <a:p>
            <a:pPr lvl="2"/>
            <a:endParaRPr lang="en-US" dirty="0"/>
          </a:p>
        </p:txBody>
      </p:sp>
    </p:spTree>
    <p:extLst>
      <p:ext uri="{BB962C8B-B14F-4D97-AF65-F5344CB8AC3E}">
        <p14:creationId xmlns:p14="http://schemas.microsoft.com/office/powerpoint/2010/main" val="2365322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15A21-A447-5947-0E59-C98EC5652E22}"/>
              </a:ext>
            </a:extLst>
          </p:cNvPr>
          <p:cNvSpPr>
            <a:spLocks noGrp="1"/>
          </p:cNvSpPr>
          <p:nvPr>
            <p:ph type="title"/>
          </p:nvPr>
        </p:nvSpPr>
        <p:spPr/>
        <p:txBody>
          <a:bodyPr/>
          <a:lstStyle/>
          <a:p>
            <a:r>
              <a:rPr lang="en-US" dirty="0"/>
              <a:t>What’s next?</a:t>
            </a:r>
          </a:p>
        </p:txBody>
      </p:sp>
      <p:sp>
        <p:nvSpPr>
          <p:cNvPr id="3" name="Content Placeholder 2">
            <a:extLst>
              <a:ext uri="{FF2B5EF4-FFF2-40B4-BE49-F238E27FC236}">
                <a16:creationId xmlns:a16="http://schemas.microsoft.com/office/drawing/2014/main" id="{19E6B8F4-5B17-1642-45A5-5A737D31416A}"/>
              </a:ext>
            </a:extLst>
          </p:cNvPr>
          <p:cNvSpPr>
            <a:spLocks noGrp="1"/>
          </p:cNvSpPr>
          <p:nvPr>
            <p:ph idx="1"/>
          </p:nvPr>
        </p:nvSpPr>
        <p:spPr/>
        <p:txBody>
          <a:bodyPr/>
          <a:lstStyle/>
          <a:p>
            <a:r>
              <a:rPr lang="en-US" dirty="0"/>
              <a:t>A bill has been filed in the legislature to “fix” some aspects of the current law</a:t>
            </a:r>
          </a:p>
          <a:p>
            <a:r>
              <a:rPr lang="en-US" dirty="0"/>
              <a:t>SB2621 has been filed and you should review the bill and contact your political representatives to discuss it if you support it or would like to see other amendments or changes to the existing law</a:t>
            </a:r>
          </a:p>
          <a:p>
            <a:r>
              <a:rPr lang="en-US" dirty="0"/>
              <a:t>Amongst other things, this “cleanup” bill:</a:t>
            </a:r>
          </a:p>
          <a:p>
            <a:pPr lvl="1"/>
            <a:r>
              <a:rPr lang="en-US" dirty="0"/>
              <a:t>Changes the new law’s effective to January 1, 2025</a:t>
            </a:r>
          </a:p>
          <a:p>
            <a:pPr lvl="1"/>
            <a:r>
              <a:rPr lang="en-US" dirty="0"/>
              <a:t>It defines and clarifies that “staffing and recruiting” agencies are exempt</a:t>
            </a:r>
          </a:p>
          <a:p>
            <a:pPr marL="0" indent="0">
              <a:buNone/>
            </a:pPr>
            <a:endParaRPr lang="en-US" dirty="0"/>
          </a:p>
        </p:txBody>
      </p:sp>
    </p:spTree>
    <p:extLst>
      <p:ext uri="{BB962C8B-B14F-4D97-AF65-F5344CB8AC3E}">
        <p14:creationId xmlns:p14="http://schemas.microsoft.com/office/powerpoint/2010/main" val="2867644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A6505-9425-1115-60E7-B766682D383B}"/>
              </a:ext>
            </a:extLst>
          </p:cNvPr>
          <p:cNvSpPr>
            <a:spLocks noGrp="1"/>
          </p:cNvSpPr>
          <p:nvPr>
            <p:ph type="title"/>
          </p:nvPr>
        </p:nvSpPr>
        <p:spPr/>
        <p:txBody>
          <a:bodyPr/>
          <a:lstStyle/>
          <a:p>
            <a:r>
              <a:rPr lang="en-US" dirty="0"/>
              <a:t>What is this?</a:t>
            </a:r>
          </a:p>
        </p:txBody>
      </p:sp>
      <p:sp>
        <p:nvSpPr>
          <p:cNvPr id="3" name="Content Placeholder 2">
            <a:extLst>
              <a:ext uri="{FF2B5EF4-FFF2-40B4-BE49-F238E27FC236}">
                <a16:creationId xmlns:a16="http://schemas.microsoft.com/office/drawing/2014/main" id="{1E4B866F-7D1F-059D-C2BD-E04E0EC0B88B}"/>
              </a:ext>
            </a:extLst>
          </p:cNvPr>
          <p:cNvSpPr>
            <a:spLocks noGrp="1"/>
          </p:cNvSpPr>
          <p:nvPr>
            <p:ph idx="1"/>
          </p:nvPr>
        </p:nvSpPr>
        <p:spPr>
          <a:xfrm>
            <a:off x="838199" y="1825625"/>
            <a:ext cx="9617766" cy="4351338"/>
          </a:xfrm>
        </p:spPr>
        <p:txBody>
          <a:bodyPr>
            <a:normAutofit/>
          </a:bodyPr>
          <a:lstStyle/>
          <a:p>
            <a:r>
              <a:rPr lang="en-US" dirty="0"/>
              <a:t>The Illinois legislature passed HB2862, now </a:t>
            </a:r>
            <a:r>
              <a:rPr lang="en-US" u="sng" dirty="0"/>
              <a:t>signed into law </a:t>
            </a:r>
            <a:r>
              <a:rPr lang="en-US" dirty="0"/>
              <a:t>as Public Act 103-0437</a:t>
            </a:r>
          </a:p>
          <a:p>
            <a:r>
              <a:rPr lang="en-US" dirty="0"/>
              <a:t>The bill was </a:t>
            </a:r>
            <a:r>
              <a:rPr lang="en-US" i="1" dirty="0"/>
              <a:t>originally</a:t>
            </a:r>
            <a:r>
              <a:rPr lang="en-US" dirty="0"/>
              <a:t> filed to deal with telemedicine and acupuncture(!)</a:t>
            </a:r>
          </a:p>
          <a:p>
            <a:r>
              <a:rPr lang="en-US" dirty="0"/>
              <a:t>It was </a:t>
            </a:r>
            <a:r>
              <a:rPr lang="en-US" i="1" dirty="0"/>
              <a:t>amended</a:t>
            </a:r>
            <a:r>
              <a:rPr lang="en-US" dirty="0"/>
              <a:t> completely into a bill that generally changed a number of aspects of managing the use of temporary and day workers at a business</a:t>
            </a:r>
          </a:p>
        </p:txBody>
      </p:sp>
    </p:spTree>
    <p:extLst>
      <p:ext uri="{BB962C8B-B14F-4D97-AF65-F5344CB8AC3E}">
        <p14:creationId xmlns:p14="http://schemas.microsoft.com/office/powerpoint/2010/main" val="4666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E073-5567-B472-CE00-3F38E05E3F57}"/>
              </a:ext>
            </a:extLst>
          </p:cNvPr>
          <p:cNvSpPr>
            <a:spLocks noGrp="1"/>
          </p:cNvSpPr>
          <p:nvPr>
            <p:ph type="title"/>
          </p:nvPr>
        </p:nvSpPr>
        <p:spPr/>
        <p:txBody>
          <a:bodyPr/>
          <a:lstStyle/>
          <a:p>
            <a:r>
              <a:rPr lang="en-US" dirty="0"/>
              <a:t>When does this go into effect?</a:t>
            </a:r>
          </a:p>
        </p:txBody>
      </p:sp>
      <p:sp>
        <p:nvSpPr>
          <p:cNvPr id="3" name="Content Placeholder 2">
            <a:extLst>
              <a:ext uri="{FF2B5EF4-FFF2-40B4-BE49-F238E27FC236}">
                <a16:creationId xmlns:a16="http://schemas.microsoft.com/office/drawing/2014/main" id="{6D196145-74F3-0F96-E1CE-77070583CD94}"/>
              </a:ext>
            </a:extLst>
          </p:cNvPr>
          <p:cNvSpPr>
            <a:spLocks noGrp="1"/>
          </p:cNvSpPr>
          <p:nvPr>
            <p:ph idx="1"/>
          </p:nvPr>
        </p:nvSpPr>
        <p:spPr>
          <a:xfrm>
            <a:off x="838200" y="1825625"/>
            <a:ext cx="10084904" cy="4351338"/>
          </a:xfrm>
        </p:spPr>
        <p:txBody>
          <a:bodyPr>
            <a:normAutofit fontScale="92500" lnSpcReduction="20000"/>
          </a:bodyPr>
          <a:lstStyle/>
          <a:p>
            <a:r>
              <a:rPr lang="en-US" dirty="0">
                <a:highlight>
                  <a:srgbClr val="FFFF00"/>
                </a:highlight>
              </a:rPr>
              <a:t>The law is effective now!!  </a:t>
            </a:r>
          </a:p>
          <a:p>
            <a:pPr lvl="1"/>
            <a:r>
              <a:rPr lang="en-US" dirty="0"/>
              <a:t>Illinois Department of Labor (DOL) has already issued “emergency rules” </a:t>
            </a:r>
          </a:p>
          <a:p>
            <a:pPr lvl="1"/>
            <a:r>
              <a:rPr lang="en-US" dirty="0"/>
              <a:t>The emergency rules took effect August 7, 2023</a:t>
            </a:r>
          </a:p>
          <a:p>
            <a:pPr lvl="1"/>
            <a:r>
              <a:rPr lang="en-US" dirty="0"/>
              <a:t>DOL is working on “final rules” and </a:t>
            </a:r>
            <a:r>
              <a:rPr lang="en-US" dirty="0">
                <a:highlight>
                  <a:srgbClr val="FFFF00"/>
                </a:highlight>
              </a:rPr>
              <a:t>public comments are due October 2</a:t>
            </a:r>
            <a:r>
              <a:rPr lang="en-US" baseline="30000" dirty="0">
                <a:highlight>
                  <a:srgbClr val="FFFF00"/>
                </a:highlight>
              </a:rPr>
              <a:t>nd</a:t>
            </a:r>
            <a:r>
              <a:rPr lang="en-US" dirty="0"/>
              <a:t>!</a:t>
            </a:r>
          </a:p>
          <a:p>
            <a:pPr lvl="1"/>
            <a:r>
              <a:rPr lang="en-US" u="sng" dirty="0"/>
              <a:t>Contact at Illinois DOL for comments to the proposed final rules:</a:t>
            </a:r>
          </a:p>
          <a:p>
            <a:pPr lvl="1"/>
            <a:endParaRPr lang="en-US" dirty="0"/>
          </a:p>
          <a:p>
            <a:pPr marL="457200" lvl="1" indent="0" algn="ctr">
              <a:buNone/>
            </a:pPr>
            <a:r>
              <a:rPr lang="en-US" dirty="0"/>
              <a:t>Anna Koeppel </a:t>
            </a:r>
          </a:p>
          <a:p>
            <a:pPr marL="457200" lvl="1" indent="0" algn="ctr">
              <a:buNone/>
            </a:pPr>
            <a:r>
              <a:rPr lang="en-US" dirty="0"/>
              <a:t>Legislative &amp; Policy Director Rules Coordinator </a:t>
            </a:r>
          </a:p>
          <a:p>
            <a:pPr marL="457200" lvl="1" indent="0" algn="ctr">
              <a:buNone/>
            </a:pPr>
            <a:r>
              <a:rPr lang="en-US" dirty="0"/>
              <a:t>Department of Labor </a:t>
            </a:r>
          </a:p>
          <a:p>
            <a:pPr marL="457200" lvl="1" indent="0" algn="ctr">
              <a:buNone/>
            </a:pPr>
            <a:r>
              <a:rPr lang="en-US" dirty="0"/>
              <a:t>524 South 2nd Street, 4th Floor Springfield, IL 62701 </a:t>
            </a:r>
          </a:p>
          <a:p>
            <a:pPr marL="457200" lvl="1" indent="0" algn="ctr">
              <a:buNone/>
            </a:pPr>
            <a:r>
              <a:rPr lang="en-US" dirty="0"/>
              <a:t>217-558-1270 </a:t>
            </a:r>
          </a:p>
          <a:p>
            <a:pPr marL="457200" lvl="1" indent="0" algn="ctr">
              <a:buNone/>
            </a:pPr>
            <a:r>
              <a:rPr lang="en-US" dirty="0">
                <a:hlinkClick r:id="rId2"/>
              </a:rPr>
              <a:t>DOL.Rules@illinois.gov</a:t>
            </a:r>
            <a:endParaRPr lang="en-US" dirty="0"/>
          </a:p>
          <a:p>
            <a:pPr marL="457200" lvl="1" indent="0" algn="ctr">
              <a:buNone/>
            </a:pPr>
            <a:endParaRPr lang="en-US" dirty="0"/>
          </a:p>
          <a:p>
            <a:pPr marL="457200" lvl="1" indent="0" algn="ctr">
              <a:buNone/>
            </a:pPr>
            <a:r>
              <a:rPr lang="en-US" dirty="0"/>
              <a:t>(reference the Day and Temporary Labor Services Act when commenting)</a:t>
            </a:r>
          </a:p>
        </p:txBody>
      </p:sp>
    </p:spTree>
    <p:extLst>
      <p:ext uri="{BB962C8B-B14F-4D97-AF65-F5344CB8AC3E}">
        <p14:creationId xmlns:p14="http://schemas.microsoft.com/office/powerpoint/2010/main" val="1374260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F3BE-E126-2631-686E-EE342D18BC2C}"/>
              </a:ext>
            </a:extLst>
          </p:cNvPr>
          <p:cNvSpPr>
            <a:spLocks noGrp="1"/>
          </p:cNvSpPr>
          <p:nvPr>
            <p:ph type="title"/>
          </p:nvPr>
        </p:nvSpPr>
        <p:spPr/>
        <p:txBody>
          <a:bodyPr/>
          <a:lstStyle/>
          <a:p>
            <a:r>
              <a:rPr lang="en-US" dirty="0"/>
              <a:t>What kind of temporary workers are covered?</a:t>
            </a:r>
          </a:p>
        </p:txBody>
      </p:sp>
      <p:sp>
        <p:nvSpPr>
          <p:cNvPr id="3" name="Content Placeholder 2">
            <a:extLst>
              <a:ext uri="{FF2B5EF4-FFF2-40B4-BE49-F238E27FC236}">
                <a16:creationId xmlns:a16="http://schemas.microsoft.com/office/drawing/2014/main" id="{9769B4BA-417D-42B4-92CA-34839286FCD4}"/>
              </a:ext>
            </a:extLst>
          </p:cNvPr>
          <p:cNvSpPr>
            <a:spLocks noGrp="1"/>
          </p:cNvSpPr>
          <p:nvPr>
            <p:ph idx="1"/>
          </p:nvPr>
        </p:nvSpPr>
        <p:spPr>
          <a:xfrm>
            <a:off x="838199" y="1825625"/>
            <a:ext cx="9508436" cy="4351338"/>
          </a:xfrm>
        </p:spPr>
        <p:txBody>
          <a:bodyPr/>
          <a:lstStyle/>
          <a:p>
            <a:r>
              <a:rPr lang="en-US" dirty="0"/>
              <a:t>Day laborers and temporary workers assigned to business locations through a staffing or labor agency</a:t>
            </a:r>
          </a:p>
          <a:p>
            <a:pPr lvl="1"/>
            <a:r>
              <a:rPr lang="en-US" dirty="0"/>
              <a:t>Does </a:t>
            </a:r>
            <a:r>
              <a:rPr lang="en-US" u="sng" dirty="0"/>
              <a:t>NOT</a:t>
            </a:r>
            <a:r>
              <a:rPr lang="en-US" dirty="0"/>
              <a:t> include temporaries professional or clerical-type positions</a:t>
            </a:r>
          </a:p>
          <a:p>
            <a:r>
              <a:rPr lang="en-US" dirty="0"/>
              <a:t>Covers job roles in both industrial </a:t>
            </a:r>
            <a:r>
              <a:rPr lang="en-US" u="sng" dirty="0"/>
              <a:t>and</a:t>
            </a:r>
            <a:r>
              <a:rPr lang="en-US" dirty="0"/>
              <a:t> service-type positions</a:t>
            </a:r>
          </a:p>
          <a:p>
            <a:r>
              <a:rPr lang="en-US" dirty="0"/>
              <a:t>Bottom line:  You will have to evaluate positions for which you are looking to use temporary staff and determine for yourself if the job meets any exemption</a:t>
            </a:r>
          </a:p>
        </p:txBody>
      </p:sp>
    </p:spTree>
    <p:extLst>
      <p:ext uri="{BB962C8B-B14F-4D97-AF65-F5344CB8AC3E}">
        <p14:creationId xmlns:p14="http://schemas.microsoft.com/office/powerpoint/2010/main" val="20869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F3BE-E126-2631-686E-EE342D18BC2C}"/>
              </a:ext>
            </a:extLst>
          </p:cNvPr>
          <p:cNvSpPr>
            <a:spLocks noGrp="1"/>
          </p:cNvSpPr>
          <p:nvPr>
            <p:ph type="title"/>
          </p:nvPr>
        </p:nvSpPr>
        <p:spPr/>
        <p:txBody>
          <a:bodyPr/>
          <a:lstStyle/>
          <a:p>
            <a:r>
              <a:rPr lang="en-US" dirty="0"/>
              <a:t>What does the new law do?</a:t>
            </a:r>
          </a:p>
        </p:txBody>
      </p:sp>
      <p:sp>
        <p:nvSpPr>
          <p:cNvPr id="3" name="Content Placeholder 2">
            <a:extLst>
              <a:ext uri="{FF2B5EF4-FFF2-40B4-BE49-F238E27FC236}">
                <a16:creationId xmlns:a16="http://schemas.microsoft.com/office/drawing/2014/main" id="{9769B4BA-417D-42B4-92CA-34839286FCD4}"/>
              </a:ext>
            </a:extLst>
          </p:cNvPr>
          <p:cNvSpPr>
            <a:spLocks noGrp="1"/>
          </p:cNvSpPr>
          <p:nvPr>
            <p:ph idx="1"/>
          </p:nvPr>
        </p:nvSpPr>
        <p:spPr>
          <a:xfrm>
            <a:off x="838199" y="1825625"/>
            <a:ext cx="9578010" cy="4257123"/>
          </a:xfrm>
        </p:spPr>
        <p:txBody>
          <a:bodyPr>
            <a:normAutofit fontScale="92500" lnSpcReduction="10000"/>
          </a:bodyPr>
          <a:lstStyle/>
          <a:p>
            <a:r>
              <a:rPr lang="en-US" dirty="0"/>
              <a:t>There are three main themes in the law regarding temporary workers</a:t>
            </a:r>
          </a:p>
          <a:p>
            <a:pPr lvl="1"/>
            <a:r>
              <a:rPr lang="en-US" dirty="0"/>
              <a:t>Safety</a:t>
            </a:r>
          </a:p>
          <a:p>
            <a:pPr lvl="1"/>
            <a:r>
              <a:rPr lang="en-US" dirty="0"/>
              <a:t>Labor Disputes</a:t>
            </a:r>
          </a:p>
          <a:p>
            <a:pPr lvl="1"/>
            <a:r>
              <a:rPr lang="en-US" dirty="0"/>
              <a:t>“Equal Pay for Equal Work”</a:t>
            </a:r>
          </a:p>
          <a:p>
            <a:r>
              <a:rPr lang="en-US" dirty="0"/>
              <a:t>The following slides summarize some of the main points within the law, but a business using temporary services should thoroughly review all its provisions</a:t>
            </a:r>
          </a:p>
          <a:p>
            <a:r>
              <a:rPr lang="en-US" dirty="0"/>
              <a:t>Note that the law essentially creates a shared responsibility for providing documentation and information about the above items between the staffing agency and the agency’s business client</a:t>
            </a:r>
          </a:p>
        </p:txBody>
      </p:sp>
    </p:spTree>
    <p:extLst>
      <p:ext uri="{BB962C8B-B14F-4D97-AF65-F5344CB8AC3E}">
        <p14:creationId xmlns:p14="http://schemas.microsoft.com/office/powerpoint/2010/main" val="3261423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DFFEB-DEAC-35D3-B69E-EE29F4750E4F}"/>
              </a:ext>
            </a:extLst>
          </p:cNvPr>
          <p:cNvSpPr>
            <a:spLocks noGrp="1"/>
          </p:cNvSpPr>
          <p:nvPr>
            <p:ph type="title"/>
          </p:nvPr>
        </p:nvSpPr>
        <p:spPr/>
        <p:txBody>
          <a:bodyPr/>
          <a:lstStyle/>
          <a:p>
            <a:r>
              <a:rPr lang="en-US" dirty="0"/>
              <a:t>Safety </a:t>
            </a:r>
          </a:p>
        </p:txBody>
      </p:sp>
      <p:sp>
        <p:nvSpPr>
          <p:cNvPr id="3" name="Content Placeholder 2">
            <a:extLst>
              <a:ext uri="{FF2B5EF4-FFF2-40B4-BE49-F238E27FC236}">
                <a16:creationId xmlns:a16="http://schemas.microsoft.com/office/drawing/2014/main" id="{5AB2A257-CA76-0B7E-CA2E-B328A41AC948}"/>
              </a:ext>
            </a:extLst>
          </p:cNvPr>
          <p:cNvSpPr>
            <a:spLocks noGrp="1"/>
          </p:cNvSpPr>
          <p:nvPr>
            <p:ph idx="1"/>
          </p:nvPr>
        </p:nvSpPr>
        <p:spPr/>
        <p:txBody>
          <a:bodyPr>
            <a:normAutofit fontScale="85000" lnSpcReduction="20000"/>
          </a:bodyPr>
          <a:lstStyle/>
          <a:p>
            <a:r>
              <a:rPr lang="en-US" dirty="0"/>
              <a:t>For applicable positions, a client company using a staffing agency will have to disclose to that agency any:</a:t>
            </a:r>
          </a:p>
          <a:p>
            <a:pPr lvl="1"/>
            <a:r>
              <a:rPr lang="en-US" dirty="0"/>
              <a:t>Safety hazards</a:t>
            </a:r>
          </a:p>
          <a:p>
            <a:pPr lvl="1"/>
            <a:r>
              <a:rPr lang="en-US" dirty="0"/>
              <a:t>Safety-related training needed</a:t>
            </a:r>
          </a:p>
          <a:p>
            <a:pPr lvl="1"/>
            <a:r>
              <a:rPr lang="en-US" dirty="0"/>
              <a:t>Safety contacts at the work site</a:t>
            </a:r>
          </a:p>
          <a:p>
            <a:r>
              <a:rPr lang="en-US" dirty="0"/>
              <a:t>Safety-related training could encompass, for example:</a:t>
            </a:r>
          </a:p>
          <a:p>
            <a:pPr lvl="1"/>
            <a:r>
              <a:rPr lang="en-US" dirty="0"/>
              <a:t>Use of personal protective equipment</a:t>
            </a:r>
          </a:p>
          <a:p>
            <a:pPr lvl="1"/>
            <a:r>
              <a:rPr lang="en-US" dirty="0"/>
              <a:t>Procedures or equipment used to mitigate chemical or physical hazards</a:t>
            </a:r>
          </a:p>
          <a:p>
            <a:pPr lvl="1"/>
            <a:r>
              <a:rPr lang="en-US" dirty="0"/>
              <a:t>Repetitive-motion hazards</a:t>
            </a:r>
          </a:p>
          <a:p>
            <a:pPr lvl="1"/>
            <a:r>
              <a:rPr lang="en-US" dirty="0"/>
              <a:t>Emergency action and sheltering plans</a:t>
            </a:r>
          </a:p>
          <a:p>
            <a:r>
              <a:rPr lang="en-US" dirty="0"/>
              <a:t>While the staffing agency has to ensure that proper training takes place for a temporary worker to perform the assigned work, a lot of this depends on safety information provided by the </a:t>
            </a:r>
            <a:r>
              <a:rPr lang="en-US" i="1" dirty="0"/>
              <a:t>business </a:t>
            </a:r>
            <a:r>
              <a:rPr lang="en-US" dirty="0"/>
              <a:t>to the agency </a:t>
            </a:r>
          </a:p>
          <a:p>
            <a:r>
              <a:rPr lang="en-US" dirty="0"/>
              <a:t>These disclosures happen at the beginning of the temporary assignment</a:t>
            </a:r>
          </a:p>
          <a:p>
            <a:endParaRPr lang="en-US" dirty="0"/>
          </a:p>
        </p:txBody>
      </p:sp>
    </p:spTree>
    <p:extLst>
      <p:ext uri="{BB962C8B-B14F-4D97-AF65-F5344CB8AC3E}">
        <p14:creationId xmlns:p14="http://schemas.microsoft.com/office/powerpoint/2010/main" val="257317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DFFEB-DEAC-35D3-B69E-EE29F4750E4F}"/>
              </a:ext>
            </a:extLst>
          </p:cNvPr>
          <p:cNvSpPr>
            <a:spLocks noGrp="1"/>
          </p:cNvSpPr>
          <p:nvPr>
            <p:ph type="title"/>
          </p:nvPr>
        </p:nvSpPr>
        <p:spPr/>
        <p:txBody>
          <a:bodyPr/>
          <a:lstStyle/>
          <a:p>
            <a:r>
              <a:rPr lang="en-US" dirty="0"/>
              <a:t>Labor Disputes </a:t>
            </a:r>
          </a:p>
        </p:txBody>
      </p:sp>
      <p:sp>
        <p:nvSpPr>
          <p:cNvPr id="3" name="Content Placeholder 2">
            <a:extLst>
              <a:ext uri="{FF2B5EF4-FFF2-40B4-BE49-F238E27FC236}">
                <a16:creationId xmlns:a16="http://schemas.microsoft.com/office/drawing/2014/main" id="{5AB2A257-CA76-0B7E-CA2E-B328A41AC948}"/>
              </a:ext>
            </a:extLst>
          </p:cNvPr>
          <p:cNvSpPr>
            <a:spLocks noGrp="1"/>
          </p:cNvSpPr>
          <p:nvPr>
            <p:ph idx="1"/>
          </p:nvPr>
        </p:nvSpPr>
        <p:spPr>
          <a:xfrm>
            <a:off x="838200" y="1825625"/>
            <a:ext cx="10515600" cy="4351338"/>
          </a:xfrm>
        </p:spPr>
        <p:txBody>
          <a:bodyPr>
            <a:normAutofit fontScale="92500" lnSpcReduction="10000"/>
          </a:bodyPr>
          <a:lstStyle/>
          <a:p>
            <a:r>
              <a:rPr lang="en-US" dirty="0"/>
              <a:t>For applicable positions, a client company will be asked by a staffing agency when temporary worker is sent as to whether there is any:</a:t>
            </a:r>
          </a:p>
          <a:p>
            <a:pPr lvl="1"/>
            <a:r>
              <a:rPr lang="en-US" dirty="0"/>
              <a:t>Strike, lockout or “other labor dispute” going on at the business</a:t>
            </a:r>
          </a:p>
          <a:p>
            <a:pPr lvl="2"/>
            <a:r>
              <a:rPr lang="en-US" i="1" dirty="0"/>
              <a:t>“Other labor dispute” is not currently defined and is a judgment call</a:t>
            </a:r>
          </a:p>
          <a:p>
            <a:r>
              <a:rPr lang="en-US" dirty="0"/>
              <a:t>The temporary worker must be informed </a:t>
            </a:r>
            <a:r>
              <a:rPr lang="en-US" u="sng" dirty="0"/>
              <a:t>in writing</a:t>
            </a:r>
            <a:r>
              <a:rPr lang="en-US" dirty="0"/>
              <a:t> by the staffing agency of the existing labor dispute at the business, in a language the worker understands</a:t>
            </a:r>
          </a:p>
          <a:p>
            <a:r>
              <a:rPr lang="en-US" dirty="0"/>
              <a:t>The temporary worker has the </a:t>
            </a:r>
            <a:r>
              <a:rPr lang="en-US" u="sng" dirty="0"/>
              <a:t>right to refuse </a:t>
            </a:r>
            <a:r>
              <a:rPr lang="en-US" dirty="0"/>
              <a:t>the assignment </a:t>
            </a:r>
          </a:p>
          <a:p>
            <a:r>
              <a:rPr lang="en-US" dirty="0"/>
              <a:t>No retaliation is allowed against the temporary worker for refusal to work at a particular business due to a labor dispute </a:t>
            </a:r>
          </a:p>
          <a:p>
            <a:r>
              <a:rPr lang="en-US" dirty="0"/>
              <a:t>These disclosures happen at the beginning of the temporary assignment</a:t>
            </a:r>
          </a:p>
          <a:p>
            <a:endParaRPr lang="en-US" dirty="0"/>
          </a:p>
        </p:txBody>
      </p:sp>
    </p:spTree>
    <p:extLst>
      <p:ext uri="{BB962C8B-B14F-4D97-AF65-F5344CB8AC3E}">
        <p14:creationId xmlns:p14="http://schemas.microsoft.com/office/powerpoint/2010/main" val="90066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DFFEB-DEAC-35D3-B69E-EE29F4750E4F}"/>
              </a:ext>
            </a:extLst>
          </p:cNvPr>
          <p:cNvSpPr>
            <a:spLocks noGrp="1"/>
          </p:cNvSpPr>
          <p:nvPr>
            <p:ph type="title"/>
          </p:nvPr>
        </p:nvSpPr>
        <p:spPr/>
        <p:txBody>
          <a:bodyPr/>
          <a:lstStyle/>
          <a:p>
            <a:r>
              <a:rPr lang="en-US" dirty="0"/>
              <a:t>“Equal Pay for Equal Work”</a:t>
            </a:r>
          </a:p>
        </p:txBody>
      </p:sp>
      <p:sp>
        <p:nvSpPr>
          <p:cNvPr id="3" name="Content Placeholder 2">
            <a:extLst>
              <a:ext uri="{FF2B5EF4-FFF2-40B4-BE49-F238E27FC236}">
                <a16:creationId xmlns:a16="http://schemas.microsoft.com/office/drawing/2014/main" id="{5AB2A257-CA76-0B7E-CA2E-B328A41AC948}"/>
              </a:ext>
            </a:extLst>
          </p:cNvPr>
          <p:cNvSpPr>
            <a:spLocks noGrp="1"/>
          </p:cNvSpPr>
          <p:nvPr>
            <p:ph idx="1"/>
          </p:nvPr>
        </p:nvSpPr>
        <p:spPr>
          <a:xfrm>
            <a:off x="838200" y="1825625"/>
            <a:ext cx="10515600" cy="4351338"/>
          </a:xfrm>
        </p:spPr>
        <p:txBody>
          <a:bodyPr>
            <a:normAutofit fontScale="92500" lnSpcReduction="20000"/>
          </a:bodyPr>
          <a:lstStyle/>
          <a:p>
            <a:r>
              <a:rPr lang="en-US" dirty="0"/>
              <a:t>A separate clause in the law comes up at </a:t>
            </a:r>
            <a:r>
              <a:rPr lang="en-US" u="sng" dirty="0"/>
              <a:t>90 calendar days </a:t>
            </a:r>
            <a:r>
              <a:rPr lang="en-US" dirty="0"/>
              <a:t>of service (</a:t>
            </a:r>
            <a:r>
              <a:rPr lang="en-US" u="sng" dirty="0"/>
              <a:t>not</a:t>
            </a:r>
            <a:r>
              <a:rPr lang="en-US" dirty="0"/>
              <a:t> at the beginning) for a temporary worker at a given business work assignment</a:t>
            </a:r>
          </a:p>
          <a:p>
            <a:pPr lvl="1"/>
            <a:r>
              <a:rPr lang="en-US" dirty="0"/>
              <a:t>The temporary worker must be compared to an “equivalent” directly-hired employee with respect to wages and benefits</a:t>
            </a:r>
          </a:p>
          <a:p>
            <a:pPr lvl="1"/>
            <a:r>
              <a:rPr lang="en-US" dirty="0"/>
              <a:t>The staffing agency must then provide, starting at that time, the </a:t>
            </a:r>
            <a:r>
              <a:rPr lang="en-US" i="1" dirty="0"/>
              <a:t>same or greater</a:t>
            </a:r>
            <a:r>
              <a:rPr lang="en-US" dirty="0"/>
              <a:t> wages and benefits to the temporary worker as the business does for an equivalent directly-hired employee in that role</a:t>
            </a:r>
          </a:p>
          <a:p>
            <a:pPr lvl="1"/>
            <a:r>
              <a:rPr lang="en-US" dirty="0"/>
              <a:t>If the agency doesn’t offer certain benefits the business offers to its own employees, the agency has to pay the cash equivalent to the temporary worker</a:t>
            </a:r>
          </a:p>
          <a:p>
            <a:r>
              <a:rPr lang="en-US" dirty="0"/>
              <a:t>The “clock started ticking” for this part of the law on August 4</a:t>
            </a:r>
            <a:r>
              <a:rPr lang="en-US" baseline="30000" dirty="0"/>
              <a:t>th</a:t>
            </a:r>
            <a:r>
              <a:rPr lang="en-US" dirty="0"/>
              <a:t> (under the current rules)</a:t>
            </a:r>
          </a:p>
          <a:p>
            <a:pPr lvl="1"/>
            <a:r>
              <a:rPr lang="en-US" dirty="0"/>
              <a:t>Meaning that applicable temporary workers already at a business since that date will be reaching 90 days in their assignments by November 4</a:t>
            </a:r>
            <a:r>
              <a:rPr lang="en-US" baseline="30000" dirty="0"/>
              <a:t>th</a:t>
            </a:r>
            <a:r>
              <a:rPr lang="en-US" dirty="0"/>
              <a:t> (!) = Start planning for wage and benefits disclosures</a:t>
            </a:r>
          </a:p>
          <a:p>
            <a:endParaRPr lang="en-US" dirty="0"/>
          </a:p>
          <a:p>
            <a:endParaRPr lang="en-US" dirty="0"/>
          </a:p>
        </p:txBody>
      </p:sp>
    </p:spTree>
    <p:extLst>
      <p:ext uri="{BB962C8B-B14F-4D97-AF65-F5344CB8AC3E}">
        <p14:creationId xmlns:p14="http://schemas.microsoft.com/office/powerpoint/2010/main" val="2247917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DFFEB-DEAC-35D3-B69E-EE29F4750E4F}"/>
              </a:ext>
            </a:extLst>
          </p:cNvPr>
          <p:cNvSpPr>
            <a:spLocks noGrp="1"/>
          </p:cNvSpPr>
          <p:nvPr>
            <p:ph type="title"/>
          </p:nvPr>
        </p:nvSpPr>
        <p:spPr/>
        <p:txBody>
          <a:bodyPr/>
          <a:lstStyle/>
          <a:p>
            <a:r>
              <a:rPr lang="en-US" dirty="0"/>
              <a:t>“Equal Pay for Equal Work” continued</a:t>
            </a:r>
          </a:p>
        </p:txBody>
      </p:sp>
      <p:sp>
        <p:nvSpPr>
          <p:cNvPr id="3" name="Content Placeholder 2">
            <a:extLst>
              <a:ext uri="{FF2B5EF4-FFF2-40B4-BE49-F238E27FC236}">
                <a16:creationId xmlns:a16="http://schemas.microsoft.com/office/drawing/2014/main" id="{5AB2A257-CA76-0B7E-CA2E-B328A41AC948}"/>
              </a:ext>
            </a:extLst>
          </p:cNvPr>
          <p:cNvSpPr>
            <a:spLocks noGrp="1"/>
          </p:cNvSpPr>
          <p:nvPr>
            <p:ph idx="1"/>
          </p:nvPr>
        </p:nvSpPr>
        <p:spPr>
          <a:xfrm>
            <a:off x="838200" y="1825625"/>
            <a:ext cx="10515600" cy="4351338"/>
          </a:xfrm>
        </p:spPr>
        <p:txBody>
          <a:bodyPr>
            <a:normAutofit lnSpcReduction="10000"/>
          </a:bodyPr>
          <a:lstStyle/>
          <a:p>
            <a:r>
              <a:rPr lang="en-US" dirty="0"/>
              <a:t>Some details:</a:t>
            </a:r>
          </a:p>
          <a:p>
            <a:pPr lvl="1"/>
            <a:r>
              <a:rPr lang="en-US" dirty="0"/>
              <a:t>When comparing the temporary role to a permanent employee, it is compared to the lowest-paid equivalent seniority individual performing “substantially similar” work under similar conditions and requiring similar skills and effort </a:t>
            </a:r>
          </a:p>
          <a:p>
            <a:pPr lvl="1"/>
            <a:r>
              <a:rPr lang="en-US" dirty="0"/>
              <a:t>If there is no direct equivalent employee to the temporary worker’s role, the comparison defaults to the next closest level of seniority</a:t>
            </a:r>
          </a:p>
          <a:p>
            <a:pPr lvl="1"/>
            <a:r>
              <a:rPr lang="en-US" dirty="0"/>
              <a:t>The 90 days can be together or intermittent</a:t>
            </a:r>
          </a:p>
          <a:p>
            <a:pPr lvl="2"/>
            <a:r>
              <a:rPr lang="en-US" dirty="0"/>
              <a:t>On the 91</a:t>
            </a:r>
            <a:r>
              <a:rPr lang="en-US" baseline="30000" dirty="0"/>
              <a:t>st</a:t>
            </a:r>
            <a:r>
              <a:rPr lang="en-US" dirty="0"/>
              <a:t> day, whenever it occurs, any new pay rate to achieve equivalency kicks in</a:t>
            </a:r>
          </a:p>
          <a:p>
            <a:pPr lvl="1"/>
            <a:r>
              <a:rPr lang="en-US" dirty="0"/>
              <a:t>It is</a:t>
            </a:r>
            <a:r>
              <a:rPr lang="en-US" i="1" dirty="0"/>
              <a:t> unclear </a:t>
            </a:r>
            <a:r>
              <a:rPr lang="en-US" dirty="0"/>
              <a:t>at this time as to what “equivalent benefits” exactly means</a:t>
            </a:r>
          </a:p>
          <a:p>
            <a:pPr lvl="2"/>
            <a:r>
              <a:rPr lang="en-US" dirty="0"/>
              <a:t>For example, if a business offer five health care plans, with or without HSA options, what is the equivalent for the temporary worker?</a:t>
            </a:r>
          </a:p>
          <a:p>
            <a:pPr lvl="2"/>
            <a:r>
              <a:rPr lang="en-US" dirty="0"/>
              <a:t>If not one actually takes the benefit offered, does that matter? </a:t>
            </a:r>
          </a:p>
          <a:p>
            <a:pPr marL="0" indent="0">
              <a:buNone/>
            </a:pPr>
            <a:endParaRPr lang="en-US" dirty="0"/>
          </a:p>
          <a:p>
            <a:endParaRPr lang="en-US" dirty="0"/>
          </a:p>
        </p:txBody>
      </p:sp>
    </p:spTree>
    <p:extLst>
      <p:ext uri="{BB962C8B-B14F-4D97-AF65-F5344CB8AC3E}">
        <p14:creationId xmlns:p14="http://schemas.microsoft.com/office/powerpoint/2010/main" val="3945276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1678</Words>
  <Application>Microsoft Office PowerPoint</Application>
  <PresentationFormat>Widescreen</PresentationFormat>
  <Paragraphs>113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New Illinois Law Impacts Temporary Services “Equal Pay for Equal Work” Summary Information 10/30/2023</vt:lpstr>
      <vt:lpstr>What is this?</vt:lpstr>
      <vt:lpstr>When does this go into effect?</vt:lpstr>
      <vt:lpstr>What kind of temporary workers are covered?</vt:lpstr>
      <vt:lpstr>What does the new law do?</vt:lpstr>
      <vt:lpstr>Safety </vt:lpstr>
      <vt:lpstr>Labor Disputes </vt:lpstr>
      <vt:lpstr>“Equal Pay for Equal Work”</vt:lpstr>
      <vt:lpstr>“Equal Pay for Equal Work” continued</vt:lpstr>
      <vt:lpstr>Are there any penalties if I don’t comply?</vt:lpstr>
      <vt:lpstr>What else should I be doing?</vt:lpstr>
      <vt:lpstr>What else should I be doing?</vt:lpstr>
      <vt:lpstr>What else should I be doing?</vt:lpstr>
      <vt:lpstr>What else should I be doing?</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Illinois Law Impacts Temporary Services “Equal Pay for Equal Work” Summary Information 10/30/2023</dc:title>
  <dc:creator>Scott DeMuth</dc:creator>
  <cp:lastModifiedBy>Scott DeMuth</cp:lastModifiedBy>
  <cp:revision>1</cp:revision>
  <dcterms:created xsi:type="dcterms:W3CDTF">2023-10-30T14:10:06Z</dcterms:created>
  <dcterms:modified xsi:type="dcterms:W3CDTF">2023-10-30T21:34:35Z</dcterms:modified>
</cp:coreProperties>
</file>